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1" r:id="rId4"/>
    <p:sldId id="263" r:id="rId5"/>
    <p:sldId id="265" r:id="rId6"/>
    <p:sldId id="264" r:id="rId7"/>
    <p:sldId id="25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906\Desktop\родительское собрание 2019\251536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356992"/>
            <a:ext cx="4487694" cy="3383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8283" y="260648"/>
            <a:ext cx="5544616" cy="4210151"/>
          </a:xfrm>
        </p:spPr>
        <p:txBody>
          <a:bodyPr>
            <a:normAutofit/>
          </a:bodyPr>
          <a:lstStyle/>
          <a:p>
            <a:r>
              <a:rPr lang="ru-RU" dirty="0" smtClean="0"/>
              <a:t>Практические советы родителям и педагогам, как распознать и что делать </a:t>
            </a:r>
            <a:r>
              <a:rPr lang="ru-RU" dirty="0" smtClean="0"/>
              <a:t>в ситуации выявления </a:t>
            </a:r>
            <a:r>
              <a:rPr lang="ru-RU" dirty="0" err="1" smtClean="0"/>
              <a:t>буллинга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668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293496" cy="6048672"/>
          </a:xfrm>
        </p:spPr>
        <p:txBody>
          <a:bodyPr>
            <a:noAutofit/>
          </a:bodyPr>
          <a:lstStyle/>
          <a:p>
            <a:r>
              <a:rPr lang="ru-RU" i="1" dirty="0" err="1" smtClean="0"/>
              <a:t>Буллинг</a:t>
            </a:r>
            <a:r>
              <a:rPr lang="ru-RU" i="1" dirty="0" smtClean="0"/>
              <a:t> </a:t>
            </a:r>
            <a:r>
              <a:rPr lang="ru-RU" sz="2400" i="1" dirty="0" smtClean="0"/>
              <a:t>(англ.) – </a:t>
            </a:r>
            <a:r>
              <a:rPr lang="ru-RU" i="1" dirty="0" smtClean="0"/>
              <a:t>травля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агрессивное преследование одного из членов коллектива со стороны другого, но также часто группы лиц, не обязательно из одного формального или признаваемого другими коллектива. Травлю организует один, иногда с сообщниками, а большинство остаются свидетелями. При травле жертва оказывается не в состоянии защитить себя от нападок, таким образом, травля отличается от конфликта, где силы сторон примерно равны. Травля может быть и в физической, и в психологической форме.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77924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71600" y="620688"/>
            <a:ext cx="3672408" cy="5400601"/>
          </a:xfrm>
        </p:spPr>
        <p:txBody>
          <a:bodyPr/>
          <a:lstStyle/>
          <a:p>
            <a:r>
              <a:rPr lang="ru-RU" dirty="0" smtClean="0"/>
              <a:t>50 % сталкивались с проявлениями </a:t>
            </a:r>
            <a:r>
              <a:rPr lang="ru-RU" dirty="0" err="1" smtClean="0"/>
              <a:t>буллинга</a:t>
            </a:r>
            <a:r>
              <a:rPr lang="ru-RU" dirty="0" smtClean="0"/>
              <a:t> в школе</a:t>
            </a:r>
          </a:p>
          <a:p>
            <a:endParaRPr lang="ru-RU" dirty="0" smtClean="0"/>
          </a:p>
          <a:p>
            <a:r>
              <a:rPr lang="ru-RU" dirty="0" smtClean="0"/>
              <a:t>40 % - жертвы жестокого обращения детей в быту</a:t>
            </a:r>
            <a:endParaRPr lang="ru-RU" dirty="0"/>
          </a:p>
        </p:txBody>
      </p:sp>
      <p:pic>
        <p:nvPicPr>
          <p:cNvPr id="2050" name="Picture 2" descr="C:\Users\user906\Desktop\родительское собрание 2019\1471033314_travlya-v-shko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166" y="2852936"/>
            <a:ext cx="4271880" cy="373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2933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/>
              <a:t>НУЖНО ПОМНИТЬ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4023360" cy="640080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 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буллинга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4008" y="5229200"/>
            <a:ext cx="4391471" cy="639762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буллинге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НЕТ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победителей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user906\Desktop\родительское собрание 2019\1471033774_zhertva-bullinga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536" y="2708920"/>
            <a:ext cx="4022725" cy="3626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906\Desktop\родительское собрание 2019\1471036373_terror-v-seme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340768"/>
            <a:ext cx="4041775" cy="3637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40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делать, чтобы остановить травлю?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9872" y="1844824"/>
            <a:ext cx="4978896" cy="4525963"/>
          </a:xfrm>
        </p:spPr>
        <p:txBody>
          <a:bodyPr/>
          <a:lstStyle/>
          <a:p>
            <a:r>
              <a:rPr lang="ru-RU" dirty="0" smtClean="0"/>
              <a:t>Формирование адекватной самооценки у детей</a:t>
            </a:r>
          </a:p>
          <a:p>
            <a:r>
              <a:rPr lang="ru-RU" dirty="0" smtClean="0"/>
              <a:t>Активное позитивное конструктивное взаимодействие с родителями</a:t>
            </a:r>
          </a:p>
          <a:p>
            <a:r>
              <a:rPr lang="ru-RU" dirty="0" smtClean="0"/>
              <a:t>Помощь специалистов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3" y="3212976"/>
            <a:ext cx="28575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3290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404664"/>
            <a:ext cx="4040188" cy="57606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НЕЛЬЗЯ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5025" y="404664"/>
            <a:ext cx="4041775" cy="57606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600" b="1" dirty="0" smtClean="0">
                <a:solidFill>
                  <a:srgbClr val="00B050"/>
                </a:solidFill>
              </a:rPr>
              <a:t>МОЖНО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179512" y="1124744"/>
            <a:ext cx="4040188" cy="5400599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Обвинять ребенка</a:t>
            </a:r>
          </a:p>
          <a:p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Обесценивать его переживания</a:t>
            </a:r>
          </a:p>
          <a:p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Давать неоправданные обещания</a:t>
            </a:r>
          </a:p>
          <a:p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Допрашивать</a:t>
            </a:r>
          </a:p>
          <a:p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Оставаться в стороне от проблемы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72000" y="1124744"/>
            <a:ext cx="4330824" cy="5073427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Говорить откровенно</a:t>
            </a:r>
          </a:p>
          <a:p>
            <a:r>
              <a:rPr lang="ru-RU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Быть готовым поддержать и помочь</a:t>
            </a:r>
          </a:p>
          <a:p>
            <a:r>
              <a:rPr lang="ru-RU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Совместный поиск решения проблемы</a:t>
            </a:r>
          </a:p>
          <a:p>
            <a:r>
              <a:rPr lang="ru-RU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Переключить внимание на другую деятельность, получения позитивных эмоций от совместной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865961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4525963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Если ваш ребенок решил поговорить с вами и поделиться своими проблемами – бросьте все и слушайте внимательно. Нет ничего более важного, чем это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user906\Desktop\родительское собрание 2019\ADdDDYWsPI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2780928"/>
            <a:ext cx="68199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802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</TotalTime>
  <Words>131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Практические советы родителям и педагогам, как распознать и что делать в ситуации выявления буллинга</vt:lpstr>
      <vt:lpstr>Буллинг (англ.) – травля агрессивное преследование одного из членов коллектива со стороны другого, но также часто группы лиц, не обязательно из одного формального или признаваемого другими коллектива. Травлю организует один, иногда с сообщниками, а большинство остаются свидетелями. При травле жертва оказывается не в состоянии защитить себя от нападок, таким образом, травля отличается от конфликта, где силы сторон примерно равны. Травля может быть и в физической, и в психологической форме.</vt:lpstr>
      <vt:lpstr>Презентация PowerPoint</vt:lpstr>
      <vt:lpstr>НУЖНО ПОМНИТЬ</vt:lpstr>
      <vt:lpstr>Что делать, чтобы остановить травлю?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Практические советы родителям и педагогам, как распознать и что делать выявления буллинга</dc:title>
  <dc:creator>user906</dc:creator>
  <cp:lastModifiedBy>Черешнева ЮВ</cp:lastModifiedBy>
  <cp:revision>8</cp:revision>
  <dcterms:created xsi:type="dcterms:W3CDTF">2019-11-20T05:42:32Z</dcterms:created>
  <dcterms:modified xsi:type="dcterms:W3CDTF">2019-11-20T10:56:54Z</dcterms:modified>
</cp:coreProperties>
</file>